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51"/>
  </p:notesMasterIdLst>
  <p:sldIdLst>
    <p:sldId id="256" r:id="rId2"/>
    <p:sldId id="301" r:id="rId3"/>
    <p:sldId id="295" r:id="rId4"/>
    <p:sldId id="257" r:id="rId5"/>
    <p:sldId id="273" r:id="rId6"/>
    <p:sldId id="258" r:id="rId7"/>
    <p:sldId id="291" r:id="rId8"/>
    <p:sldId id="274" r:id="rId9"/>
    <p:sldId id="275" r:id="rId10"/>
    <p:sldId id="303" r:id="rId11"/>
    <p:sldId id="296" r:id="rId12"/>
    <p:sldId id="272" r:id="rId13"/>
    <p:sldId id="259" r:id="rId14"/>
    <p:sldId id="260" r:id="rId15"/>
    <p:sldId id="261" r:id="rId16"/>
    <p:sldId id="262" r:id="rId17"/>
    <p:sldId id="263" r:id="rId18"/>
    <p:sldId id="266" r:id="rId19"/>
    <p:sldId id="304" r:id="rId20"/>
    <p:sldId id="276" r:id="rId21"/>
    <p:sldId id="277" r:id="rId22"/>
    <p:sldId id="279" r:id="rId23"/>
    <p:sldId id="280" r:id="rId24"/>
    <p:sldId id="292" r:id="rId25"/>
    <p:sldId id="264" r:id="rId26"/>
    <p:sldId id="271" r:id="rId27"/>
    <p:sldId id="281" r:id="rId28"/>
    <p:sldId id="302" r:id="rId29"/>
    <p:sldId id="282" r:id="rId30"/>
    <p:sldId id="283" r:id="rId31"/>
    <p:sldId id="298" r:id="rId32"/>
    <p:sldId id="299" r:id="rId33"/>
    <p:sldId id="278" r:id="rId34"/>
    <p:sldId id="265" r:id="rId35"/>
    <p:sldId id="267" r:id="rId36"/>
    <p:sldId id="297" r:id="rId37"/>
    <p:sldId id="284" r:id="rId38"/>
    <p:sldId id="285" r:id="rId39"/>
    <p:sldId id="286" r:id="rId40"/>
    <p:sldId id="287" r:id="rId41"/>
    <p:sldId id="288" r:id="rId42"/>
    <p:sldId id="300" r:id="rId43"/>
    <p:sldId id="268" r:id="rId44"/>
    <p:sldId id="270" r:id="rId45"/>
    <p:sldId id="289" r:id="rId46"/>
    <p:sldId id="290" r:id="rId47"/>
    <p:sldId id="269" r:id="rId48"/>
    <p:sldId id="293" r:id="rId49"/>
    <p:sldId id="294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3248" y="-10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notesMaster" Target="notesMasters/notesMaster1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5A170F-3E62-314B-B9FD-F73B2708DB62}" type="datetimeFigureOut">
              <a:rPr lang="en-US" smtClean="0"/>
              <a:t>6/3/15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ACBAA-F8CC-C54D-8D60-DD7626594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98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ACBAA-F8CC-C54D-8D60-DD762659454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177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ACBAA-F8CC-C54D-8D60-DD762659454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177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ACBAA-F8CC-C54D-8D60-DD762659454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177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ACBAA-F8CC-C54D-8D60-DD762659454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090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ACBAA-F8CC-C54D-8D60-DD762659454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0903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ACBAA-F8CC-C54D-8D60-DD7626594543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0903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ACBAA-F8CC-C54D-8D60-DD7626594543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8452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ACBAA-F8CC-C54D-8D60-DD7626594543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973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F0292D-1797-49A5-8D2D-8D50C72EF3CC}" type="datetimeFigureOut">
              <a:rPr lang="en-US" smtClean="0"/>
              <a:t>6/3/15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F0292D-1797-49A5-8D2D-8D50C72EF3CC}" type="datetimeFigureOut">
              <a:rPr lang="en-US" smtClean="0"/>
              <a:t>6/3/15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F0292D-1797-49A5-8D2D-8D50C72EF3CC}" type="datetimeFigureOut">
              <a:rPr lang="en-US" smtClean="0"/>
              <a:t>6/3/15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F0292D-1797-49A5-8D2D-8D50C72EF3CC}" type="datetimeFigureOut">
              <a:rPr lang="en-US" smtClean="0"/>
              <a:t>6/3/15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F0292D-1797-49A5-8D2D-8D50C72EF3CC}" type="datetimeFigureOut">
              <a:rPr lang="en-US" smtClean="0"/>
              <a:t>6/3/15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F0292D-1797-49A5-8D2D-8D50C72EF3CC}" type="datetimeFigureOut">
              <a:rPr lang="en-US" smtClean="0"/>
              <a:t>6/3/15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F0292D-1797-49A5-8D2D-8D50C72EF3CC}" type="datetimeFigureOut">
              <a:rPr lang="en-US" smtClean="0"/>
              <a:t>6/3/15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F0292D-1797-49A5-8D2D-8D50C72EF3CC}" type="datetimeFigureOut">
              <a:rPr lang="en-US" smtClean="0"/>
              <a:t>6/3/15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F0292D-1797-49A5-8D2D-8D50C72EF3CC}" type="datetimeFigureOut">
              <a:rPr lang="en-US" smtClean="0"/>
              <a:t>6/3/15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F0292D-1797-49A5-8D2D-8D50C72EF3CC}" type="datetimeFigureOut">
              <a:rPr lang="en-US" smtClean="0"/>
              <a:t>6/3/15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F0292D-1797-49A5-8D2D-8D50C72EF3CC}" type="datetimeFigureOut">
              <a:rPr lang="en-US" smtClean="0"/>
              <a:t>6/3/15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2F0292D-1797-49A5-8D2D-8D50C72EF3CC}" type="datetimeFigureOut">
              <a:rPr lang="en-US" smtClean="0"/>
              <a:t>6/3/15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microsoft.com/office/2007/relationships/hdphoto" Target="../media/hdphoto5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3" Type="http://schemas.microsoft.com/office/2007/relationships/hdphoto" Target="../media/hdphoto6.wdp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Relationship Id="rId3" Type="http://schemas.microsoft.com/office/2007/relationships/hdphoto" Target="../media/hdphoto7.wdp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Relationship Id="rId3" Type="http://schemas.microsoft.com/office/2007/relationships/hdphoto" Target="../media/hdphoto8.wdp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Relationship Id="rId3" Type="http://schemas.microsoft.com/office/2007/relationships/hdphoto" Target="../media/hdphoto9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microsoft.com/office/2007/relationships/hdphoto" Target="../media/hdphoto10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Relationship Id="rId3" Type="http://schemas.microsoft.com/office/2007/relationships/hdphoto" Target="../media/hdphoto11.wdp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2381" y="867415"/>
            <a:ext cx="7248599" cy="486372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Focusing on Science Inquiry with Flipping, Differentiation, and Common Core</a:t>
            </a:r>
            <a:br>
              <a:rPr lang="en-US" sz="6000" dirty="0" smtClean="0"/>
            </a:br>
            <a:r>
              <a:rPr lang="en-US" sz="6000" dirty="0" smtClean="0"/>
              <a:t>(with Canvas)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9035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– Note-taking</a:t>
            </a:r>
            <a:endParaRPr lang="en-US" dirty="0"/>
          </a:p>
        </p:txBody>
      </p:sp>
      <p:pic>
        <p:nvPicPr>
          <p:cNvPr id="5" name="Content Placeholder 4" descr="Screen Shot 2015-06-03 at 9.57.01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7" b="8887"/>
          <a:stretch>
            <a:fillRect/>
          </a:stretch>
        </p:blipFill>
        <p:spPr>
          <a:ln>
            <a:solidFill>
              <a:srgbClr val="3891A7"/>
            </a:solidFill>
          </a:ln>
        </p:spPr>
      </p:pic>
    </p:spTree>
    <p:extLst>
      <p:ext uri="{BB962C8B-B14F-4D97-AF65-F5344CB8AC3E}">
        <p14:creationId xmlns:p14="http://schemas.microsoft.com/office/powerpoint/2010/main" val="1045282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Differentiated vs. Individualized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Differentiation – Tailored to the educational needs of the student</a:t>
            </a:r>
          </a:p>
          <a:p>
            <a:r>
              <a:rPr lang="en-US" dirty="0" smtClean="0"/>
              <a:t>Individualized – Change in Pace, sections completed, interest</a:t>
            </a:r>
          </a:p>
          <a:p>
            <a:r>
              <a:rPr lang="en-US" dirty="0" smtClean="0"/>
              <a:t>Personalized includes both differentiation and individualized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0160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Aiming for differentiation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Low choice/self-directedness</a:t>
            </a:r>
          </a:p>
          <a:p>
            <a:pPr lvl="1"/>
            <a:r>
              <a:rPr lang="en-US" dirty="0" smtClean="0"/>
              <a:t>All completing same assignment</a:t>
            </a:r>
          </a:p>
          <a:p>
            <a:r>
              <a:rPr lang="en-US" dirty="0" smtClean="0"/>
              <a:t>Mid level choice/self-directedness</a:t>
            </a:r>
          </a:p>
          <a:p>
            <a:pPr lvl="1"/>
            <a:r>
              <a:rPr lang="en-US" dirty="0" smtClean="0"/>
              <a:t>RAFT</a:t>
            </a:r>
          </a:p>
          <a:p>
            <a:pPr lvl="1"/>
            <a:r>
              <a:rPr lang="en-US" dirty="0" smtClean="0"/>
              <a:t>Tiered instruction</a:t>
            </a:r>
          </a:p>
          <a:p>
            <a:pPr lvl="1"/>
            <a:r>
              <a:rPr lang="en-US" dirty="0" smtClean="0"/>
              <a:t>Choice boards	</a:t>
            </a:r>
          </a:p>
          <a:p>
            <a:r>
              <a:rPr lang="en-US" dirty="0" smtClean="0"/>
              <a:t>High level choice/self-directedness</a:t>
            </a:r>
          </a:p>
          <a:p>
            <a:pPr lvl="1"/>
            <a:r>
              <a:rPr lang="en-US" dirty="0" smtClean="0"/>
              <a:t>Group investigations</a:t>
            </a:r>
          </a:p>
          <a:p>
            <a:pPr lvl="1"/>
            <a:r>
              <a:rPr lang="en-US" dirty="0" smtClean="0"/>
              <a:t>RAFT</a:t>
            </a:r>
          </a:p>
          <a:p>
            <a:r>
              <a:rPr lang="en-US" dirty="0" smtClean="0"/>
              <a:t>Highest level choice/self-directedness</a:t>
            </a:r>
          </a:p>
          <a:p>
            <a:pPr lvl="1"/>
            <a:r>
              <a:rPr lang="en-US" dirty="0" smtClean="0"/>
              <a:t>Problem based learning</a:t>
            </a:r>
          </a:p>
          <a:p>
            <a:pPr lvl="1"/>
            <a:r>
              <a:rPr lang="en-US" dirty="0" smtClean="0"/>
              <a:t>Curriculum compacting based on pre-test</a:t>
            </a:r>
          </a:p>
          <a:p>
            <a:pPr lvl="1"/>
            <a:r>
              <a:rPr lang="en-US" dirty="0" smtClean="0"/>
              <a:t>Learning Contracts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Down Arrow 4"/>
          <p:cNvSpPr/>
          <p:nvPr/>
        </p:nvSpPr>
        <p:spPr>
          <a:xfrm>
            <a:off x="7303770" y="1158875"/>
            <a:ext cx="822960" cy="4873625"/>
          </a:xfrm>
          <a:prstGeom prst="down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2361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Not based on learning styles</a:t>
            </a:r>
          </a:p>
          <a:p>
            <a:r>
              <a:rPr lang="en-US" dirty="0" smtClean="0"/>
              <a:t>All academic students (not true DI) </a:t>
            </a:r>
            <a:endParaRPr lang="en-US" dirty="0"/>
          </a:p>
          <a:p>
            <a:r>
              <a:rPr lang="en-US" dirty="0" smtClean="0"/>
              <a:t>Allow students to choose their groups</a:t>
            </a:r>
          </a:p>
          <a:p>
            <a:r>
              <a:rPr lang="en-US" dirty="0" smtClean="0"/>
              <a:t>Tiered lessons - difficult while maintaining pace</a:t>
            </a:r>
          </a:p>
          <a:p>
            <a:r>
              <a:rPr lang="en-US" dirty="0" smtClean="0"/>
              <a:t>Modifications: pace (work ahead), more structure</a:t>
            </a:r>
            <a:r>
              <a:rPr lang="en-US" dirty="0"/>
              <a:t>/</a:t>
            </a:r>
            <a:r>
              <a:rPr lang="en-US" dirty="0" smtClean="0"/>
              <a:t>remediation/extensions in an assignment</a:t>
            </a:r>
          </a:p>
          <a:p>
            <a:r>
              <a:rPr lang="en-US" dirty="0" smtClean="0"/>
              <a:t>Negotiable activities based on interest</a:t>
            </a:r>
          </a:p>
          <a:p>
            <a:r>
              <a:rPr lang="en-US" dirty="0"/>
              <a:t>Independence through choice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6004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differentiation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Varied texts</a:t>
            </a:r>
          </a:p>
          <a:p>
            <a:r>
              <a:rPr lang="en-US" dirty="0" smtClean="0"/>
              <a:t>Exit cards: reteach class, groups of students, or individuals</a:t>
            </a:r>
          </a:p>
          <a:p>
            <a:r>
              <a:rPr lang="en-US" dirty="0" smtClean="0"/>
              <a:t>Organizers for information if needed</a:t>
            </a:r>
          </a:p>
          <a:p>
            <a:r>
              <a:rPr lang="en-US" dirty="0" smtClean="0"/>
              <a:t>Choose the 5 vocab terms that are problematic and draw</a:t>
            </a:r>
          </a:p>
          <a:p>
            <a:r>
              <a:rPr lang="en-US" dirty="0" smtClean="0"/>
              <a:t>Study guides to focus on info for remediation – given at beginning of unit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6950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differentiation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 investigation and help (build a community)</a:t>
            </a:r>
          </a:p>
          <a:p>
            <a:r>
              <a:rPr lang="en-US" dirty="0" smtClean="0"/>
              <a:t>Blended learning – not OBE</a:t>
            </a:r>
          </a:p>
          <a:p>
            <a:r>
              <a:rPr lang="en-US" dirty="0" smtClean="0"/>
              <a:t>Some groups more independent, others need more guidance</a:t>
            </a:r>
          </a:p>
          <a:p>
            <a:r>
              <a:rPr lang="en-US" dirty="0" smtClean="0"/>
              <a:t>Ongoing assessment/adjustment</a:t>
            </a:r>
          </a:p>
          <a:p>
            <a:r>
              <a:rPr lang="en-US" dirty="0" smtClean="0"/>
              <a:t>Tiered activities – large group </a:t>
            </a:r>
            <a:r>
              <a:rPr lang="en-US" dirty="0" smtClean="0">
                <a:sym typeface="Wingdings"/>
              </a:rPr>
              <a:t> small group  individual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173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differentiation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Choice of technology tool or even no tech (art)</a:t>
            </a:r>
          </a:p>
          <a:p>
            <a:r>
              <a:rPr lang="en-US" dirty="0" smtClean="0"/>
              <a:t>Choose the essay questions you want to answer</a:t>
            </a:r>
          </a:p>
          <a:p>
            <a:r>
              <a:rPr lang="en-US" dirty="0" smtClean="0"/>
              <a:t>Menu items or a challenge list</a:t>
            </a:r>
          </a:p>
          <a:p>
            <a:r>
              <a:rPr lang="en-US" dirty="0" smtClean="0"/>
              <a:t>Options in rubric for excellence</a:t>
            </a:r>
          </a:p>
          <a:p>
            <a:r>
              <a:rPr lang="en-US" dirty="0" smtClean="0"/>
              <a:t>Tiered activities – large group </a:t>
            </a:r>
            <a:r>
              <a:rPr lang="en-US" dirty="0" smtClean="0">
                <a:sym typeface="Wingdings"/>
              </a:rPr>
              <a:t> small group  individual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435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 differentiation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Fluid group choices</a:t>
            </a:r>
          </a:p>
          <a:p>
            <a:r>
              <a:rPr lang="en-US" dirty="0" smtClean="0"/>
              <a:t>Places to go: Lecture or Lab tables for flexible, fast grouping</a:t>
            </a:r>
          </a:p>
          <a:p>
            <a:r>
              <a:rPr lang="en-US" dirty="0" smtClean="0"/>
              <a:t>Assignments alternate between individual and group work</a:t>
            </a:r>
          </a:p>
          <a:p>
            <a:r>
              <a:rPr lang="en-US" dirty="0" smtClean="0"/>
              <a:t>Assignments alternate between active and passive learning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4546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608" y="274638"/>
            <a:ext cx="787908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Differentiation examples: cell model</a:t>
            </a:r>
            <a:endParaRPr lang="en-US" sz="4000" dirty="0"/>
          </a:p>
        </p:txBody>
      </p:sp>
      <p:pic>
        <p:nvPicPr>
          <p:cNvPr id="4" name="Content Placeholder 3" descr="edible cell model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4" t="-2646" r="10820" b="2646"/>
          <a:stretch/>
        </p:blipFill>
        <p:spPr>
          <a:xfrm>
            <a:off x="1" y="1447800"/>
            <a:ext cx="9858374" cy="4800600"/>
          </a:xfrm>
        </p:spPr>
      </p:pic>
    </p:spTree>
    <p:extLst>
      <p:ext uri="{BB962C8B-B14F-4D97-AF65-F5344CB8AC3E}">
        <p14:creationId xmlns:p14="http://schemas.microsoft.com/office/powerpoint/2010/main" val="29611776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608" y="274638"/>
            <a:ext cx="787908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Differentiation examples: cell model</a:t>
            </a:r>
            <a:endParaRPr lang="en-US" sz="4000" dirty="0"/>
          </a:p>
        </p:txBody>
      </p:sp>
      <p:pic>
        <p:nvPicPr>
          <p:cNvPr id="5" name="Content Placeholder 4" descr="Screen Shot 2015-06-03 at 10.19.4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98" b="10698"/>
          <a:stretch>
            <a:fillRect/>
          </a:stretch>
        </p:blipFill>
        <p:spPr>
          <a:ln>
            <a:solidFill>
              <a:srgbClr val="3891A7"/>
            </a:solidFill>
          </a:ln>
        </p:spPr>
      </p:pic>
    </p:spTree>
    <p:extLst>
      <p:ext uri="{BB962C8B-B14F-4D97-AF65-F5344CB8AC3E}">
        <p14:creationId xmlns:p14="http://schemas.microsoft.com/office/powerpoint/2010/main" val="1547654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http://</a:t>
            </a:r>
            <a:r>
              <a:rPr lang="en-US" dirty="0" err="1"/>
              <a:t>focusingpreso.wikispaces.com</a:t>
            </a:r>
            <a:r>
              <a:rPr lang="en-US" dirty="0"/>
              <a:t>/</a:t>
            </a:r>
          </a:p>
        </p:txBody>
      </p:sp>
      <p:pic>
        <p:nvPicPr>
          <p:cNvPr id="4" name="Content Placeholder 3" descr="Screen Shot 2015-06-02 at 10.41.5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1" r="56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156709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608" y="274638"/>
            <a:ext cx="787908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Differentiation examples: Science of Aging</a:t>
            </a:r>
            <a:endParaRPr lang="en-US" sz="4000" dirty="0"/>
          </a:p>
        </p:txBody>
      </p:sp>
      <p:pic>
        <p:nvPicPr>
          <p:cNvPr id="4" name="Content Placeholder 3" descr="science of aging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" t="-8035" b="-1438"/>
          <a:stretch/>
        </p:blipFill>
        <p:spPr>
          <a:xfrm>
            <a:off x="1127412" y="1447800"/>
            <a:ext cx="7938198" cy="5255478"/>
          </a:xfrm>
          <a:ln>
            <a:solidFill>
              <a:srgbClr val="3891A7"/>
            </a:solidFill>
          </a:ln>
        </p:spPr>
      </p:pic>
    </p:spTree>
    <p:extLst>
      <p:ext uri="{BB962C8B-B14F-4D97-AF65-F5344CB8AC3E}">
        <p14:creationId xmlns:p14="http://schemas.microsoft.com/office/powerpoint/2010/main" val="38436204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608" y="274638"/>
            <a:ext cx="787908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Differentiation examples: genetics </a:t>
            </a:r>
            <a:endParaRPr lang="en-US" sz="4000" dirty="0"/>
          </a:p>
        </p:txBody>
      </p:sp>
      <p:pic>
        <p:nvPicPr>
          <p:cNvPr id="4" name="Content Placeholder 3" descr="differentiation genetics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47" r="32017"/>
          <a:stretch/>
        </p:blipFill>
        <p:spPr>
          <a:xfrm>
            <a:off x="-948565" y="1417638"/>
            <a:ext cx="11061225" cy="5689245"/>
          </a:xfrm>
        </p:spPr>
      </p:pic>
    </p:spTree>
    <p:extLst>
      <p:ext uri="{BB962C8B-B14F-4D97-AF65-F5344CB8AC3E}">
        <p14:creationId xmlns:p14="http://schemas.microsoft.com/office/powerpoint/2010/main" val="20778487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608" y="274638"/>
            <a:ext cx="787908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Differentiation examples: genetics </a:t>
            </a:r>
            <a:endParaRPr lang="en-US" sz="4000" dirty="0"/>
          </a:p>
        </p:txBody>
      </p:sp>
      <p:pic>
        <p:nvPicPr>
          <p:cNvPr id="5" name="Content Placeholder 4" descr="differentiate genetics vocab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695" t="-4353" r="13584" b="4353"/>
          <a:stretch/>
        </p:blipFill>
        <p:spPr>
          <a:xfrm>
            <a:off x="-514475" y="1698680"/>
            <a:ext cx="9448164" cy="4800600"/>
          </a:xfrm>
        </p:spPr>
      </p:pic>
    </p:spTree>
    <p:extLst>
      <p:ext uri="{BB962C8B-B14F-4D97-AF65-F5344CB8AC3E}">
        <p14:creationId xmlns:p14="http://schemas.microsoft.com/office/powerpoint/2010/main" val="9288023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608" y="274638"/>
            <a:ext cx="787908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Differentiation examples: genetics </a:t>
            </a:r>
            <a:endParaRPr lang="en-US" sz="4000" dirty="0"/>
          </a:p>
        </p:txBody>
      </p:sp>
      <p:pic>
        <p:nvPicPr>
          <p:cNvPr id="4" name="Content Placeholder 3" descr="differentiation weblabs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5" t="-18982" r="2295"/>
          <a:stretch/>
        </p:blipFill>
        <p:spPr>
          <a:xfrm>
            <a:off x="192928" y="605805"/>
            <a:ext cx="13713990" cy="6076620"/>
          </a:xfrm>
        </p:spPr>
      </p:pic>
    </p:spTree>
    <p:extLst>
      <p:ext uri="{BB962C8B-B14F-4D97-AF65-F5344CB8AC3E}">
        <p14:creationId xmlns:p14="http://schemas.microsoft.com/office/powerpoint/2010/main" val="13878942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608" y="274638"/>
            <a:ext cx="787908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Differentiation examples: Lab results </a:t>
            </a:r>
            <a:endParaRPr lang="en-US" sz="4000" dirty="0"/>
          </a:p>
        </p:txBody>
      </p:sp>
      <p:pic>
        <p:nvPicPr>
          <p:cNvPr id="5" name="Content Placeholder 4" descr="Biomolecule lab results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329" t="-40365" r="-76690" b="-27397"/>
          <a:stretch/>
        </p:blipFill>
        <p:spPr>
          <a:xfrm>
            <a:off x="-6988467" y="1447800"/>
            <a:ext cx="24414254" cy="4800600"/>
          </a:xfrm>
        </p:spPr>
      </p:pic>
    </p:spTree>
    <p:extLst>
      <p:ext uri="{BB962C8B-B14F-4D97-AF65-F5344CB8AC3E}">
        <p14:creationId xmlns:p14="http://schemas.microsoft.com/office/powerpoint/2010/main" val="8520126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Annotations, using context clues</a:t>
            </a:r>
          </a:p>
          <a:p>
            <a:r>
              <a:rPr lang="en-US" dirty="0" smtClean="0"/>
              <a:t>Investigations using technical texts, websites, outlines</a:t>
            </a:r>
          </a:p>
          <a:p>
            <a:r>
              <a:rPr lang="en-US" dirty="0" smtClean="0"/>
              <a:t>Pose a meaningful question to investigate (lab and other)</a:t>
            </a:r>
          </a:p>
          <a:p>
            <a:r>
              <a:rPr lang="en-US" dirty="0" smtClean="0"/>
              <a:t>Conduct an experiment to answer an experimental question.</a:t>
            </a:r>
          </a:p>
          <a:p>
            <a:r>
              <a:rPr lang="en-US" dirty="0" smtClean="0"/>
              <a:t>Create presentations/illustrations suited for a specific audience to present difficult scientific concepts.</a:t>
            </a:r>
          </a:p>
          <a:p>
            <a:r>
              <a:rPr lang="en-US" dirty="0" smtClean="0"/>
              <a:t>Vocab root words and outline for chapters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6733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8608" y="1193799"/>
            <a:ext cx="7498080" cy="516912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Create an essay that explains a complex concept to others – Attack prompt, Brainstorm, choose order, detect errors</a:t>
            </a:r>
          </a:p>
          <a:p>
            <a:r>
              <a:rPr lang="en-US" dirty="0" smtClean="0"/>
              <a:t>Organize, represent, interpret data to draw meaningful conclusions given collected data.</a:t>
            </a:r>
          </a:p>
          <a:p>
            <a:r>
              <a:rPr lang="en-US" dirty="0" smtClean="0"/>
              <a:t>Create an evidence based argument</a:t>
            </a:r>
          </a:p>
          <a:p>
            <a:r>
              <a:rPr lang="en-US" dirty="0" smtClean="0"/>
              <a:t>RAFT activities</a:t>
            </a:r>
          </a:p>
          <a:p>
            <a:r>
              <a:rPr lang="en-US" dirty="0" smtClean="0"/>
              <a:t>Writing as an everyday learning tool</a:t>
            </a:r>
          </a:p>
          <a:p>
            <a:r>
              <a:rPr lang="en-US" dirty="0" smtClean="0"/>
              <a:t>Asynchronous discussions/persuasive dialogue</a:t>
            </a:r>
          </a:p>
          <a:p>
            <a:r>
              <a:rPr lang="en-US" dirty="0" smtClean="0"/>
              <a:t>Support ideas with evidence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3082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Outline annotations</a:t>
            </a:r>
            <a:endParaRPr lang="en-US" dirty="0"/>
          </a:p>
        </p:txBody>
      </p:sp>
      <p:pic>
        <p:nvPicPr>
          <p:cNvPr id="4" name="Content Placeholder 3" descr="DNA annotations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247" t="-53947" r="5072" b="-90128"/>
          <a:stretch/>
        </p:blipFill>
        <p:spPr>
          <a:xfrm>
            <a:off x="-2387600" y="274638"/>
            <a:ext cx="11531600" cy="4711700"/>
          </a:xfrm>
        </p:spPr>
      </p:pic>
      <p:pic>
        <p:nvPicPr>
          <p:cNvPr id="3" name="Picture 2" descr="Screen Shot 2015-06-01 at 10.26.4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879" y="2893869"/>
            <a:ext cx="6751550" cy="372893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1507740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Scientists</a:t>
            </a:r>
            <a:endParaRPr lang="en-US" dirty="0"/>
          </a:p>
        </p:txBody>
      </p:sp>
      <p:pic>
        <p:nvPicPr>
          <p:cNvPr id="4" name="Content Placeholder 3" descr="Screen Shot 2015-06-02 at 12.05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14" b="72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893596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DNA essay</a:t>
            </a:r>
            <a:endParaRPr lang="en-US" dirty="0"/>
          </a:p>
        </p:txBody>
      </p:sp>
      <p:pic>
        <p:nvPicPr>
          <p:cNvPr id="5" name="Content Placeholder 4" descr="DNA essay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0" r="297"/>
          <a:stretch/>
        </p:blipFill>
        <p:spPr>
          <a:xfrm>
            <a:off x="591732" y="1997520"/>
            <a:ext cx="8458200" cy="4114800"/>
          </a:xfrm>
          <a:ln>
            <a:solidFill>
              <a:srgbClr val="3891A7"/>
            </a:solidFill>
          </a:ln>
        </p:spPr>
      </p:pic>
    </p:spTree>
    <p:extLst>
      <p:ext uri="{BB962C8B-B14F-4D97-AF65-F5344CB8AC3E}">
        <p14:creationId xmlns:p14="http://schemas.microsoft.com/office/powerpoint/2010/main" val="339543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is not the innovation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4000" dirty="0" smtClean="0"/>
              <a:t>Technology leads to innovations:</a:t>
            </a:r>
          </a:p>
          <a:p>
            <a:r>
              <a:rPr lang="en-US" sz="4000" dirty="0" smtClean="0"/>
              <a:t>Deeper content</a:t>
            </a:r>
          </a:p>
          <a:p>
            <a:r>
              <a:rPr lang="en-US" sz="4000" dirty="0" smtClean="0"/>
              <a:t>Active learning and teaching</a:t>
            </a:r>
          </a:p>
          <a:p>
            <a:r>
              <a:rPr lang="en-US" sz="4000" dirty="0" smtClean="0"/>
              <a:t>Authentic experiences</a:t>
            </a:r>
          </a:p>
          <a:p>
            <a:r>
              <a:rPr lang="en-US" sz="4000" dirty="0" smtClean="0"/>
              <a:t>Personalized to student interests</a:t>
            </a:r>
          </a:p>
          <a:p>
            <a:r>
              <a:rPr lang="en-US" sz="4000" dirty="0" smtClean="0"/>
              <a:t>Connect to student lives</a:t>
            </a:r>
          </a:p>
          <a:p>
            <a:r>
              <a:rPr lang="en-US" sz="4000" dirty="0" smtClean="0"/>
              <a:t>“The real obstacle in education remains </a:t>
            </a:r>
            <a:r>
              <a:rPr lang="en-US" sz="4000" dirty="0"/>
              <a:t>student motivation.” </a:t>
            </a:r>
            <a:r>
              <a:rPr lang="en-US" sz="1700" dirty="0"/>
              <a:t>http://</a:t>
            </a:r>
            <a:r>
              <a:rPr lang="en-US" sz="1700" dirty="0" err="1"/>
              <a:t>chronicle.com</a:t>
            </a:r>
            <a:r>
              <a:rPr lang="en-US" sz="1700" dirty="0"/>
              <a:t>/article/Why-Technology-Will-Never-Fix/230185/</a:t>
            </a:r>
          </a:p>
        </p:txBody>
      </p:sp>
    </p:spTree>
    <p:extLst>
      <p:ext uri="{BB962C8B-B14F-4D97-AF65-F5344CB8AC3E}">
        <p14:creationId xmlns:p14="http://schemas.microsoft.com/office/powerpoint/2010/main" val="7216694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Discussions</a:t>
            </a:r>
            <a:endParaRPr lang="en-US" dirty="0"/>
          </a:p>
        </p:txBody>
      </p:sp>
      <p:pic>
        <p:nvPicPr>
          <p:cNvPr id="4" name="Content Placeholder 3" descr="our energy future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528" t="-10192" r="-16472" b="1"/>
          <a:stretch/>
        </p:blipFill>
        <p:spPr>
          <a:xfrm>
            <a:off x="-2463800" y="2438400"/>
            <a:ext cx="12522200" cy="2197100"/>
          </a:xfrm>
        </p:spPr>
      </p:pic>
    </p:spTree>
    <p:extLst>
      <p:ext uri="{BB962C8B-B14F-4D97-AF65-F5344CB8AC3E}">
        <p14:creationId xmlns:p14="http://schemas.microsoft.com/office/powerpoint/2010/main" val="29858145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Discussions</a:t>
            </a:r>
            <a:endParaRPr lang="en-US" dirty="0"/>
          </a:p>
        </p:txBody>
      </p:sp>
      <p:pic>
        <p:nvPicPr>
          <p:cNvPr id="5" name="Content Placeholder 4" descr="food issues student ex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599" b="4599"/>
          <a:stretch>
            <a:fillRect/>
          </a:stretch>
        </p:blipFill>
        <p:spPr>
          <a:ln>
            <a:solidFill>
              <a:srgbClr val="3891A7"/>
            </a:solidFill>
          </a:ln>
        </p:spPr>
      </p:pic>
    </p:spTree>
    <p:extLst>
      <p:ext uri="{BB962C8B-B14F-4D97-AF65-F5344CB8AC3E}">
        <p14:creationId xmlns:p14="http://schemas.microsoft.com/office/powerpoint/2010/main" val="21973062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Food chain discussion</a:t>
            </a:r>
            <a:endParaRPr lang="en-US" dirty="0"/>
          </a:p>
        </p:txBody>
      </p:sp>
      <p:pic>
        <p:nvPicPr>
          <p:cNvPr id="7" name="Content Placeholder 6" descr="Screen Shot 2015-05-29 at 11.25.19 A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1" b="3671"/>
          <a:stretch>
            <a:fillRect/>
          </a:stretch>
        </p:blipFill>
        <p:spPr>
          <a:ln>
            <a:solidFill>
              <a:srgbClr val="3891A7"/>
            </a:solidFill>
          </a:ln>
        </p:spPr>
      </p:pic>
    </p:spTree>
    <p:extLst>
      <p:ext uri="{BB962C8B-B14F-4D97-AF65-F5344CB8AC3E}">
        <p14:creationId xmlns:p14="http://schemas.microsoft.com/office/powerpoint/2010/main" val="32859420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608" y="274638"/>
            <a:ext cx="787908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Example: Protein synthesis flipbook</a:t>
            </a:r>
            <a:endParaRPr lang="en-US" sz="4000" dirty="0"/>
          </a:p>
        </p:txBody>
      </p:sp>
      <p:pic>
        <p:nvPicPr>
          <p:cNvPr id="4" name="Content Placeholder 3" descr="Differentiate flipbook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" t="-9711" r="2437" b="9711"/>
          <a:stretch/>
        </p:blipFill>
        <p:spPr>
          <a:xfrm>
            <a:off x="147414" y="961723"/>
            <a:ext cx="8425688" cy="4800600"/>
          </a:xfrm>
        </p:spPr>
      </p:pic>
      <p:pic>
        <p:nvPicPr>
          <p:cNvPr id="3" name="Picture 2" descr="Screen Shot 2015-06-01 at 10.31.57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453" y="2932144"/>
            <a:ext cx="5180395" cy="364851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8442390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Inquiry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206500"/>
            <a:ext cx="749808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Structured: parameters and procedures given, variables discovered throughout</a:t>
            </a:r>
          </a:p>
          <a:p>
            <a:r>
              <a:rPr lang="en-US" dirty="0" smtClean="0"/>
              <a:t>Guided: only given problem and materials</a:t>
            </a:r>
          </a:p>
          <a:p>
            <a:r>
              <a:rPr lang="en-US" dirty="0" smtClean="0"/>
              <a:t>Open: Student driven, “doing science”</a:t>
            </a:r>
          </a:p>
          <a:p>
            <a:r>
              <a:rPr lang="en-US" dirty="0" smtClean="0"/>
              <a:t>Inquiry discussion: What are you thinking and why do you think that?</a:t>
            </a:r>
          </a:p>
          <a:p>
            <a:r>
              <a:rPr lang="en-US" dirty="0" smtClean="0"/>
              <a:t>Considering alternate explanations</a:t>
            </a:r>
          </a:p>
          <a:p>
            <a:r>
              <a:rPr lang="en-US" dirty="0" smtClean="0"/>
              <a:t>Student centered – do something with knowledge</a:t>
            </a:r>
          </a:p>
          <a:p>
            <a:r>
              <a:rPr lang="en-US" dirty="0" smtClean="0"/>
              <a:t>Use videos – Spark101, Minute science, Bite </a:t>
            </a:r>
            <a:r>
              <a:rPr lang="en-US" dirty="0" err="1" smtClean="0"/>
              <a:t>Sci</a:t>
            </a:r>
            <a:r>
              <a:rPr lang="en-US" dirty="0" smtClean="0"/>
              <a:t>-zed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2702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Example: Are fruits and vegs made of cells?</a:t>
            </a:r>
            <a:endParaRPr lang="en-US" dirty="0"/>
          </a:p>
        </p:txBody>
      </p:sp>
      <p:pic>
        <p:nvPicPr>
          <p:cNvPr id="4" name="Content Placeholder 3" descr="inquiry are fruits and vegs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5941" t="-8206" r="-12213" b="-6687"/>
          <a:stretch/>
        </p:blipFill>
        <p:spPr>
          <a:xfrm>
            <a:off x="-391941" y="1714338"/>
            <a:ext cx="10464620" cy="4926060"/>
          </a:xfrm>
        </p:spPr>
      </p:pic>
    </p:spTree>
    <p:extLst>
      <p:ext uri="{BB962C8B-B14F-4D97-AF65-F5344CB8AC3E}">
        <p14:creationId xmlns:p14="http://schemas.microsoft.com/office/powerpoint/2010/main" val="19691372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Example: Are fruits and vegs made of cells?</a:t>
            </a:r>
            <a:endParaRPr lang="en-US" dirty="0"/>
          </a:p>
        </p:txBody>
      </p:sp>
      <p:pic>
        <p:nvPicPr>
          <p:cNvPr id="5" name="Content Placeholder 4" descr="Screen Shot 2015-06-01 at 11.08.37 A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" r="2752"/>
          <a:stretch/>
        </p:blipFill>
        <p:spPr>
          <a:xfrm>
            <a:off x="470321" y="1761400"/>
            <a:ext cx="8575685" cy="4800600"/>
          </a:xfrm>
          <a:ln>
            <a:solidFill>
              <a:srgbClr val="3891A7"/>
            </a:solidFill>
          </a:ln>
        </p:spPr>
      </p:pic>
    </p:spTree>
    <p:extLst>
      <p:ext uri="{BB962C8B-B14F-4D97-AF65-F5344CB8AC3E}">
        <p14:creationId xmlns:p14="http://schemas.microsoft.com/office/powerpoint/2010/main" val="12298775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Scientific method</a:t>
            </a:r>
            <a:endParaRPr lang="en-US" dirty="0"/>
          </a:p>
        </p:txBody>
      </p:sp>
      <p:pic>
        <p:nvPicPr>
          <p:cNvPr id="4" name="Content Placeholder 3" descr="inquiry scientific method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1" r="106"/>
          <a:stretch/>
        </p:blipFill>
        <p:spPr>
          <a:xfrm>
            <a:off x="454652" y="1883064"/>
            <a:ext cx="8359148" cy="4488292"/>
          </a:xfrm>
          <a:ln>
            <a:solidFill>
              <a:srgbClr val="3891A7"/>
            </a:solidFill>
          </a:ln>
        </p:spPr>
      </p:pic>
    </p:spTree>
    <p:extLst>
      <p:ext uri="{BB962C8B-B14F-4D97-AF65-F5344CB8AC3E}">
        <p14:creationId xmlns:p14="http://schemas.microsoft.com/office/powerpoint/2010/main" val="14906031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Class traits</a:t>
            </a:r>
            <a:endParaRPr lang="en-US" dirty="0"/>
          </a:p>
        </p:txBody>
      </p:sp>
      <p:pic>
        <p:nvPicPr>
          <p:cNvPr id="4" name="Content Placeholder 3" descr="inquiry class trait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76" b="3976"/>
          <a:stretch>
            <a:fillRect/>
          </a:stretch>
        </p:blipFill>
        <p:spPr>
          <a:xfrm>
            <a:off x="517363" y="1417638"/>
            <a:ext cx="8416325" cy="5388501"/>
          </a:xfrm>
          <a:ln>
            <a:solidFill>
              <a:srgbClr val="3891A7"/>
            </a:solidFill>
          </a:ln>
        </p:spPr>
      </p:pic>
    </p:spTree>
    <p:extLst>
      <p:ext uri="{BB962C8B-B14F-4D97-AF65-F5344CB8AC3E}">
        <p14:creationId xmlns:p14="http://schemas.microsoft.com/office/powerpoint/2010/main" val="11672131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Light Intensity</a:t>
            </a:r>
            <a:endParaRPr lang="en-US" dirty="0"/>
          </a:p>
        </p:txBody>
      </p:sp>
      <p:pic>
        <p:nvPicPr>
          <p:cNvPr id="4" name="Content Placeholder 3" descr="inquiry light intensity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33355" t="-40120" r="-37416" b="-6015"/>
          <a:stretch/>
        </p:blipFill>
        <p:spPr>
          <a:xfrm>
            <a:off x="-2624667" y="1447800"/>
            <a:ext cx="15070667" cy="4800600"/>
          </a:xfrm>
        </p:spPr>
      </p:pic>
    </p:spTree>
    <p:extLst>
      <p:ext uri="{BB962C8B-B14F-4D97-AF65-F5344CB8AC3E}">
        <p14:creationId xmlns:p14="http://schemas.microsoft.com/office/powerpoint/2010/main" val="2699335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4141"/>
          </a:xfrm>
        </p:spPr>
        <p:txBody>
          <a:bodyPr/>
          <a:lstStyle/>
          <a:p>
            <a:r>
              <a:rPr lang="en-US" dirty="0" smtClean="0"/>
              <a:t>Flipping the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068779"/>
            <a:ext cx="7708392" cy="5789221"/>
          </a:xfrm>
        </p:spPr>
        <p:txBody>
          <a:bodyPr>
            <a:normAutofit/>
          </a:bodyPr>
          <a:lstStyle/>
          <a:p>
            <a:r>
              <a:rPr lang="en-US" sz="3800" dirty="0"/>
              <a:t>E</a:t>
            </a:r>
            <a:r>
              <a:rPr lang="en-US" sz="3800" dirty="0" smtClean="0"/>
              <a:t>ngaging</a:t>
            </a:r>
            <a:r>
              <a:rPr lang="en-US" sz="3800" dirty="0"/>
              <a:t>, relevant resources – articles, </a:t>
            </a:r>
            <a:r>
              <a:rPr lang="en-US" sz="3800" dirty="0" smtClean="0"/>
              <a:t>video…</a:t>
            </a:r>
          </a:p>
          <a:p>
            <a:r>
              <a:rPr lang="en-US" sz="3800" dirty="0" smtClean="0"/>
              <a:t>Less </a:t>
            </a:r>
            <a:r>
              <a:rPr lang="en-US" sz="3800" dirty="0"/>
              <a:t>lecture, more reinforcement, more time with individual students</a:t>
            </a:r>
          </a:p>
          <a:p>
            <a:r>
              <a:rPr lang="en-US" sz="3800" dirty="0" smtClean="0"/>
              <a:t>More formative </a:t>
            </a:r>
            <a:r>
              <a:rPr lang="en-US" sz="3800" dirty="0"/>
              <a:t>assessment – timely feedback</a:t>
            </a:r>
          </a:p>
          <a:p>
            <a:r>
              <a:rPr lang="en-US" sz="3800" dirty="0"/>
              <a:t>Active vs. passive – </a:t>
            </a:r>
            <a:r>
              <a:rPr lang="en-US" sz="3800" dirty="0" smtClean="0"/>
              <a:t>provide assignments </a:t>
            </a:r>
            <a:r>
              <a:rPr lang="en-US" sz="3800" dirty="0"/>
              <a:t>in class that require more thought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80488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Example: Bioengineering Design Challenge</a:t>
            </a:r>
            <a:endParaRPr lang="en-US" dirty="0"/>
          </a:p>
        </p:txBody>
      </p:sp>
      <p:pic>
        <p:nvPicPr>
          <p:cNvPr id="4" name="Content Placeholder 3" descr="Inquiry bioengineering design challenge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771" r="-1325"/>
          <a:stretch/>
        </p:blipFill>
        <p:spPr>
          <a:xfrm>
            <a:off x="138124" y="2221765"/>
            <a:ext cx="8974520" cy="3799924"/>
          </a:xfrm>
          <a:ln>
            <a:solidFill>
              <a:srgbClr val="3891A7"/>
            </a:solidFill>
          </a:ln>
        </p:spPr>
      </p:pic>
    </p:spTree>
    <p:extLst>
      <p:ext uri="{BB962C8B-B14F-4D97-AF65-F5344CB8AC3E}">
        <p14:creationId xmlns:p14="http://schemas.microsoft.com/office/powerpoint/2010/main" val="1183767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Diaper Dissection</a:t>
            </a:r>
            <a:endParaRPr lang="en-US" dirty="0"/>
          </a:p>
        </p:txBody>
      </p:sp>
      <p:pic>
        <p:nvPicPr>
          <p:cNvPr id="4" name="Content Placeholder 3" descr="diaper dissection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8" r="191"/>
          <a:stretch/>
        </p:blipFill>
        <p:spPr>
          <a:xfrm>
            <a:off x="95673" y="2765870"/>
            <a:ext cx="9001293" cy="2802397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9034780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Watershed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would you look at to determine the quality of a watershed?</a:t>
            </a:r>
          </a:p>
          <a:p>
            <a:r>
              <a:rPr lang="en-US" dirty="0" smtClean="0"/>
              <a:t>What do we need to know?</a:t>
            </a:r>
          </a:p>
          <a:p>
            <a:r>
              <a:rPr lang="en-US" dirty="0" smtClean="0"/>
              <a:t>Use class to learn required material</a:t>
            </a:r>
          </a:p>
          <a:p>
            <a:r>
              <a:rPr lang="en-US" dirty="0" smtClean="0"/>
              <a:t>Visit local watershed to conduct tests</a:t>
            </a:r>
          </a:p>
          <a:p>
            <a:r>
              <a:rPr lang="en-US" dirty="0" smtClean="0"/>
              <a:t>Evaluate results and determine the health of the watershed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26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Metacognition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Share how you thought about what the question was asking.</a:t>
            </a:r>
          </a:p>
          <a:p>
            <a:r>
              <a:rPr lang="en-US" dirty="0" smtClean="0"/>
              <a:t>Share the process you used to arrive at your answer.</a:t>
            </a:r>
          </a:p>
          <a:p>
            <a:r>
              <a:rPr lang="en-US" dirty="0" smtClean="0"/>
              <a:t>What was your main reason for choosing/not choosing answers?</a:t>
            </a:r>
          </a:p>
          <a:p>
            <a:r>
              <a:rPr lang="en-US" dirty="0" smtClean="0"/>
              <a:t>How did your ideas compare with another group’s?</a:t>
            </a:r>
          </a:p>
          <a:p>
            <a:r>
              <a:rPr lang="en-US" dirty="0" smtClean="0"/>
              <a:t>What do you still have trouble with related to this question/content?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87641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Metacognition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Describe two ideas you found confusing.</a:t>
            </a:r>
          </a:p>
          <a:p>
            <a:r>
              <a:rPr lang="en-US" dirty="0" smtClean="0"/>
              <a:t>I learned a lot doing this assignment. To what extent do you agree?</a:t>
            </a:r>
          </a:p>
          <a:p>
            <a:r>
              <a:rPr lang="en-US" dirty="0" smtClean="0"/>
              <a:t>What resources are available to support you?</a:t>
            </a:r>
          </a:p>
          <a:p>
            <a:r>
              <a:rPr lang="en-US" dirty="0" smtClean="0"/>
              <a:t>How was the way you approached completing this assignment different from the last time?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80092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pic>
        <p:nvPicPr>
          <p:cNvPr id="4" name="Content Placeholder 3" descr="metacognition 4th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0" r="16981"/>
          <a:stretch/>
        </p:blipFill>
        <p:spPr>
          <a:xfrm>
            <a:off x="405304" y="1945436"/>
            <a:ext cx="8528384" cy="4302964"/>
          </a:xfrm>
          <a:ln>
            <a:solidFill>
              <a:srgbClr val="3891A7"/>
            </a:solidFill>
          </a:ln>
        </p:spPr>
      </p:pic>
    </p:spTree>
    <p:extLst>
      <p:ext uri="{BB962C8B-B14F-4D97-AF65-F5344CB8AC3E}">
        <p14:creationId xmlns:p14="http://schemas.microsoft.com/office/powerpoint/2010/main" val="36450129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pic>
        <p:nvPicPr>
          <p:cNvPr id="5" name="Content Placeholder 4" descr="metacognition 2nd 9 weeks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" r="6059"/>
          <a:stretch/>
        </p:blipFill>
        <p:spPr>
          <a:xfrm>
            <a:off x="932303" y="1447800"/>
            <a:ext cx="8001385" cy="4800600"/>
          </a:xfrm>
          <a:ln>
            <a:solidFill>
              <a:srgbClr val="3891A7"/>
            </a:solidFill>
          </a:ln>
        </p:spPr>
      </p:pic>
    </p:spTree>
    <p:extLst>
      <p:ext uri="{BB962C8B-B14F-4D97-AF65-F5344CB8AC3E}">
        <p14:creationId xmlns:p14="http://schemas.microsoft.com/office/powerpoint/2010/main" val="91972946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Canvas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did Canvas help meet these?</a:t>
            </a:r>
          </a:p>
          <a:p>
            <a:r>
              <a:rPr lang="en-US" dirty="0" smtClean="0"/>
              <a:t>Ability to personalize both in the online environment and with extra time for students/groups</a:t>
            </a:r>
          </a:p>
          <a:p>
            <a:r>
              <a:rPr lang="en-US" dirty="0" smtClean="0"/>
              <a:t>Seems to be more beneficial for lower level thinking rather than higher order thinking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08316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all Academic</a:t>
            </a:r>
          </a:p>
          <a:p>
            <a:r>
              <a:rPr lang="en-US" dirty="0" smtClean="0"/>
              <a:t>Not 1:1 until 9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</a:p>
          <a:p>
            <a:r>
              <a:rPr lang="en-US" dirty="0" smtClean="0"/>
              <a:t>Blended learning ability is not equal to their academic ability.  All students seem to benefit in some degree but those that are more academically prepared benefit the most. </a:t>
            </a:r>
          </a:p>
          <a:p>
            <a:r>
              <a:rPr lang="en-US" dirty="0" smtClean="0"/>
              <a:t>Need strong management for non-motivated students (academic culture)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89872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chooses work and reaches mastery</a:t>
            </a:r>
          </a:p>
          <a:p>
            <a:r>
              <a:rPr lang="en-US" dirty="0" smtClean="0"/>
              <a:t>Add more in other modules next year</a:t>
            </a:r>
          </a:p>
          <a:p>
            <a:r>
              <a:rPr lang="en-US" dirty="0" smtClean="0"/>
              <a:t>Peer review of tests (Genetics)</a:t>
            </a:r>
          </a:p>
          <a:p>
            <a:r>
              <a:rPr lang="en-US" dirty="0" smtClean="0"/>
              <a:t>Independent genetics projects</a:t>
            </a:r>
          </a:p>
          <a:p>
            <a:r>
              <a:rPr lang="en-US" dirty="0" smtClean="0"/>
              <a:t>Add goal setting which according to studies provides for more ownership and investment in learning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303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4141"/>
          </a:xfrm>
        </p:spPr>
        <p:txBody>
          <a:bodyPr/>
          <a:lstStyle/>
          <a:p>
            <a:r>
              <a:rPr lang="en-US" dirty="0" smtClean="0"/>
              <a:t>Flipping the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068779"/>
            <a:ext cx="7708392" cy="5789221"/>
          </a:xfrm>
        </p:spPr>
        <p:txBody>
          <a:bodyPr>
            <a:normAutofit/>
          </a:bodyPr>
          <a:lstStyle/>
          <a:p>
            <a:r>
              <a:rPr lang="en-US" sz="3800" dirty="0" smtClean="0"/>
              <a:t>Use technology (Canvas) </a:t>
            </a:r>
            <a:r>
              <a:rPr lang="en-US" sz="3800" dirty="0"/>
              <a:t>– allows comments – class </a:t>
            </a:r>
            <a:r>
              <a:rPr lang="en-US" sz="3800" dirty="0" smtClean="0"/>
              <a:t>discussions, </a:t>
            </a:r>
            <a:r>
              <a:rPr lang="en-US" sz="3800" dirty="0"/>
              <a:t>students can redo if needed, metacognition</a:t>
            </a:r>
          </a:p>
          <a:p>
            <a:r>
              <a:rPr lang="en-US" sz="3800" dirty="0"/>
              <a:t>Multiple methods – texts, video, discussions, webquests, reflection</a:t>
            </a:r>
          </a:p>
          <a:p>
            <a:r>
              <a:rPr lang="en-US" sz="3800" dirty="0"/>
              <a:t>Challenge and success – inquiry, provide help, scaffold, </a:t>
            </a:r>
            <a:r>
              <a:rPr lang="en-US" sz="3800" dirty="0" smtClean="0"/>
              <a:t>use student leaders for tech help</a:t>
            </a:r>
            <a:endParaRPr lang="en-US" sz="3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602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- Webquest</a:t>
            </a:r>
            <a:endParaRPr lang="en-US" dirty="0"/>
          </a:p>
        </p:txBody>
      </p:sp>
      <p:pic>
        <p:nvPicPr>
          <p:cNvPr id="4" name="Content Placeholder 3" descr="Flipped webquest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176" b="8176"/>
          <a:stretch>
            <a:fillRect/>
          </a:stretch>
        </p:blipFill>
        <p:spPr>
          <a:xfrm>
            <a:off x="982032" y="1578388"/>
            <a:ext cx="7951656" cy="5090999"/>
          </a:xfrm>
          <a:ln>
            <a:solidFill>
              <a:srgbClr val="3891A7"/>
            </a:solidFill>
          </a:ln>
        </p:spPr>
      </p:pic>
    </p:spTree>
    <p:extLst>
      <p:ext uri="{BB962C8B-B14F-4D97-AF65-F5344CB8AC3E}">
        <p14:creationId xmlns:p14="http://schemas.microsoft.com/office/powerpoint/2010/main" val="2642148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- Discussion</a:t>
            </a:r>
            <a:endParaRPr lang="en-US" dirty="0"/>
          </a:p>
        </p:txBody>
      </p:sp>
      <p:pic>
        <p:nvPicPr>
          <p:cNvPr id="5" name="Content Placeholder 4" descr="you are what you eat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71763" t="-46932" r="-74064" b="-12922"/>
          <a:stretch/>
        </p:blipFill>
        <p:spPr>
          <a:xfrm>
            <a:off x="-5388818" y="1433318"/>
            <a:ext cx="19812000" cy="4800600"/>
          </a:xfrm>
        </p:spPr>
      </p:pic>
    </p:spTree>
    <p:extLst>
      <p:ext uri="{BB962C8B-B14F-4D97-AF65-F5344CB8AC3E}">
        <p14:creationId xmlns:p14="http://schemas.microsoft.com/office/powerpoint/2010/main" val="1118335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– Note-taking</a:t>
            </a:r>
            <a:endParaRPr lang="en-US" dirty="0"/>
          </a:p>
        </p:txBody>
      </p:sp>
      <p:pic>
        <p:nvPicPr>
          <p:cNvPr id="7" name="Content Placeholder 6" descr="flipped cell cycle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6" r="21995"/>
          <a:stretch/>
        </p:blipFill>
        <p:spPr>
          <a:xfrm>
            <a:off x="652278" y="2175133"/>
            <a:ext cx="8214531" cy="4313245"/>
          </a:xfrm>
          <a:ln>
            <a:solidFill>
              <a:srgbClr val="3891A7"/>
            </a:solidFill>
          </a:ln>
        </p:spPr>
      </p:pic>
    </p:spTree>
    <p:extLst>
      <p:ext uri="{BB962C8B-B14F-4D97-AF65-F5344CB8AC3E}">
        <p14:creationId xmlns:p14="http://schemas.microsoft.com/office/powerpoint/2010/main" val="3659320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– Note-taking</a:t>
            </a:r>
            <a:endParaRPr lang="en-US" dirty="0"/>
          </a:p>
        </p:txBody>
      </p:sp>
      <p:pic>
        <p:nvPicPr>
          <p:cNvPr id="4" name="Content Placeholder 3" descr="flipped genetics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4" r="28958"/>
          <a:stretch/>
        </p:blipFill>
        <p:spPr>
          <a:xfrm>
            <a:off x="162370" y="2379101"/>
            <a:ext cx="8918918" cy="3405520"/>
          </a:xfrm>
          <a:ln>
            <a:solidFill>
              <a:srgbClr val="3891A7"/>
            </a:solidFill>
          </a:ln>
        </p:spPr>
      </p:pic>
    </p:spTree>
    <p:extLst>
      <p:ext uri="{BB962C8B-B14F-4D97-AF65-F5344CB8AC3E}">
        <p14:creationId xmlns:p14="http://schemas.microsoft.com/office/powerpoint/2010/main" val="31939471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2886</TotalTime>
  <Words>1022</Words>
  <Application>Microsoft Macintosh PowerPoint</Application>
  <PresentationFormat>On-screen Show (4:3)</PresentationFormat>
  <Paragraphs>159</Paragraphs>
  <Slides>49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Solstice</vt:lpstr>
      <vt:lpstr>Focusing on Science Inquiry with Flipping, Differentiation, and Common Core (with Canvas)</vt:lpstr>
      <vt:lpstr>http://focusingpreso.wikispaces.com/</vt:lpstr>
      <vt:lpstr>Technology is not the innovation</vt:lpstr>
      <vt:lpstr>Flipping the Classroom</vt:lpstr>
      <vt:lpstr>Flipping the Classroom</vt:lpstr>
      <vt:lpstr>Examples - Webquest</vt:lpstr>
      <vt:lpstr>Example - Discussion</vt:lpstr>
      <vt:lpstr>Examples – Note-taking</vt:lpstr>
      <vt:lpstr>Examples – Note-taking</vt:lpstr>
      <vt:lpstr>Examples – Note-taking</vt:lpstr>
      <vt:lpstr>Differentiated vs. Individualized</vt:lpstr>
      <vt:lpstr>Aiming for differentiation</vt:lpstr>
      <vt:lpstr>Differentiation</vt:lpstr>
      <vt:lpstr>Content differentiation</vt:lpstr>
      <vt:lpstr>Process differentiation</vt:lpstr>
      <vt:lpstr>Product differentiation</vt:lpstr>
      <vt:lpstr>Environment differentiation</vt:lpstr>
      <vt:lpstr>Differentiation examples: cell model</vt:lpstr>
      <vt:lpstr>Differentiation examples: cell model</vt:lpstr>
      <vt:lpstr>Differentiation examples: Science of Aging</vt:lpstr>
      <vt:lpstr>Differentiation examples: genetics </vt:lpstr>
      <vt:lpstr>Differentiation examples: genetics </vt:lpstr>
      <vt:lpstr>Differentiation examples: genetics </vt:lpstr>
      <vt:lpstr>Differentiation examples: Lab results </vt:lpstr>
      <vt:lpstr>Common Core</vt:lpstr>
      <vt:lpstr>Common Core</vt:lpstr>
      <vt:lpstr>Example: Outline annotations</vt:lpstr>
      <vt:lpstr>DNA Scientists</vt:lpstr>
      <vt:lpstr>Example: DNA essay</vt:lpstr>
      <vt:lpstr>Example: Discussions</vt:lpstr>
      <vt:lpstr>Example: Discussions</vt:lpstr>
      <vt:lpstr>Example: Food chain discussion</vt:lpstr>
      <vt:lpstr>Example: Protein synthesis flipbook</vt:lpstr>
      <vt:lpstr>Inquiry</vt:lpstr>
      <vt:lpstr>Example: Are fruits and vegs made of cells?</vt:lpstr>
      <vt:lpstr>Example: Are fruits and vegs made of cells?</vt:lpstr>
      <vt:lpstr>Example: Scientific method</vt:lpstr>
      <vt:lpstr>Example: Class traits</vt:lpstr>
      <vt:lpstr>Example: Light Intensity</vt:lpstr>
      <vt:lpstr>Example: Bioengineering Design Challenge</vt:lpstr>
      <vt:lpstr>Example: Diaper Dissection</vt:lpstr>
      <vt:lpstr>Example: Watershed study</vt:lpstr>
      <vt:lpstr>Metacognition</vt:lpstr>
      <vt:lpstr>Metacognition</vt:lpstr>
      <vt:lpstr>Examples</vt:lpstr>
      <vt:lpstr>Examples</vt:lpstr>
      <vt:lpstr>Canvas</vt:lpstr>
      <vt:lpstr>Limitations</vt:lpstr>
      <vt:lpstr>Goals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Focusing on Science Inquiry with Flipping, Differentiation, and Common Core</dc:title>
  <dc:creator>PASD</dc:creator>
  <cp:lastModifiedBy>PASD</cp:lastModifiedBy>
  <cp:revision>60</cp:revision>
  <cp:lastPrinted>2015-06-03T14:20:56Z</cp:lastPrinted>
  <dcterms:created xsi:type="dcterms:W3CDTF">2015-05-20T13:47:23Z</dcterms:created>
  <dcterms:modified xsi:type="dcterms:W3CDTF">2015-06-03T14:21:09Z</dcterms:modified>
</cp:coreProperties>
</file>